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62" r:id="rId3"/>
    <p:sldId id="263" r:id="rId4"/>
    <p:sldId id="264" r:id="rId5"/>
    <p:sldId id="288" r:id="rId6"/>
    <p:sldId id="287" r:id="rId7"/>
    <p:sldId id="293" r:id="rId8"/>
    <p:sldId id="294" r:id="rId9"/>
    <p:sldId id="295" r:id="rId10"/>
    <p:sldId id="265" r:id="rId11"/>
    <p:sldId id="290" r:id="rId12"/>
    <p:sldId id="286" r:id="rId13"/>
    <p:sldId id="267" r:id="rId14"/>
    <p:sldId id="291" r:id="rId15"/>
    <p:sldId id="289" r:id="rId16"/>
    <p:sldId id="270" r:id="rId17"/>
    <p:sldId id="269" r:id="rId18"/>
    <p:sldId id="271" r:id="rId19"/>
    <p:sldId id="272" r:id="rId20"/>
    <p:sldId id="273" r:id="rId21"/>
    <p:sldId id="274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92" r:id="rId31"/>
  </p:sldIdLst>
  <p:sldSz cx="9144000" cy="6858000" type="screen4x3"/>
  <p:notesSz cx="6858000" cy="9239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D9EC"/>
    <a:srgbClr val="B0C7E2"/>
    <a:srgbClr val="333333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757" autoAdjust="0"/>
  </p:normalViewPr>
  <p:slideViewPr>
    <p:cSldViewPr>
      <p:cViewPr>
        <p:scale>
          <a:sx n="110" d="100"/>
          <a:sy n="110" d="100"/>
        </p:scale>
        <p:origin x="-1574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619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619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5334A-3430-4E8F-8C57-55FB25FBE519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5684"/>
            <a:ext cx="2971800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75684"/>
            <a:ext cx="2971800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67F986-1362-4E8C-8419-24A04E3A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216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619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619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BFD9D-9AF5-434B-A696-5AA737F16968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9188" y="692150"/>
            <a:ext cx="4619625" cy="3465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88644"/>
            <a:ext cx="5486400" cy="4157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5684"/>
            <a:ext cx="2971800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75684"/>
            <a:ext cx="2971800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29F6F-35A0-4CC0-BC5D-CF5BE0F29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850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29F6F-35A0-4CC0-BC5D-CF5BE0F293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11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29F6F-35A0-4CC0-BC5D-CF5BE0F2937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485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29F6F-35A0-4CC0-BC5D-CF5BE0F2937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15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6034097-B4AA-4A6F-940D-B4135B882874}" type="datetimeFigureOut">
              <a:rPr lang="en-US" smtClean="0"/>
              <a:pPr/>
              <a:t>5/29/2016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DCD00AE-41D8-4A76-9F72-A1C2C49374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40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4097-B4AA-4A6F-940D-B4135B882874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00AE-41D8-4A76-9F72-A1C2C493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14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4097-B4AA-4A6F-940D-B4135B882874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00AE-41D8-4A76-9F72-A1C2C493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91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4097-B4AA-4A6F-940D-B4135B882874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00AE-41D8-4A76-9F72-A1C2C493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51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4097-B4AA-4A6F-940D-B4135B882874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00AE-41D8-4A76-9F72-A1C2C493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1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4097-B4AA-4A6F-940D-B4135B882874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00AE-41D8-4A76-9F72-A1C2C493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43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4097-B4AA-4A6F-940D-B4135B882874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00AE-41D8-4A76-9F72-A1C2C493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06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4097-B4AA-4A6F-940D-B4135B882874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00AE-41D8-4A76-9F72-A1C2C493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3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4097-B4AA-4A6F-940D-B4135B882874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00AE-41D8-4A76-9F72-A1C2C493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58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4097-B4AA-4A6F-940D-B4135B882874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00AE-41D8-4A76-9F72-A1C2C493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60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4097-B4AA-4A6F-940D-B4135B882874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00AE-41D8-4A76-9F72-A1C2C493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857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34097-B4AA-4A6F-940D-B4135B882874}" type="datetimeFigureOut">
              <a:rPr lang="en-US" smtClean="0"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D00AE-41D8-4A76-9F72-A1C2C493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6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2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§"/>
        <a:defRPr sz="3200" kern="1200">
          <a:solidFill>
            <a:srgbClr val="002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§"/>
        <a:defRPr sz="2800" kern="1200">
          <a:solidFill>
            <a:srgbClr val="002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2060"/>
        </a:buClr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valuationuncertainty.com/" TargetMode="External"/><Relationship Id="rId5" Type="http://schemas.openxmlformats.org/officeDocument/2006/relationships/hyperlink" Target="http://www.jamorell.com/" TargetMode="External"/><Relationship Id="rId4" Type="http://schemas.openxmlformats.org/officeDocument/2006/relationships/hyperlink" Target="mailto:jamorell@jamorell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valuationuncertainty.com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219200"/>
            <a:ext cx="76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Drawing on Complexity to do Hands-on Evaluation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21"/>
          <a:stretch/>
        </p:blipFill>
        <p:spPr>
          <a:xfrm>
            <a:off x="106466" y="76200"/>
            <a:ext cx="2179534" cy="6770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90172" y="3581400"/>
            <a:ext cx="4724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Canadian Evaluation Society – Nova Scotia </a:t>
            </a: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Professional Development</a:t>
            </a: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June 3</a:t>
            </a:r>
            <a:r>
              <a:rPr lang="en-US" sz="1400" baseline="300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rd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2016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0" y="2362200"/>
            <a:ext cx="4800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Jonathan A. Morell, PhD</a:t>
            </a:r>
            <a:endParaRPr lang="en-US" sz="2000" baseline="300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Email: jamorell@jamorell.com</a:t>
            </a:r>
            <a:endParaRPr lang="en-US" sz="14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Web: 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www.jamorell.com</a:t>
            </a:r>
            <a:endParaRPr lang="en-US" sz="14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Blog: </a:t>
            </a: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 tooltip="Surprises in Programs and their Evaluations"/>
              </a:rPr>
              <a:t>Surprises in Programs and their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 tooltip="Surprises in Programs and their Evaluations"/>
              </a:rPr>
              <a:t>Evaluations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" y="4724400"/>
            <a:ext cx="4191000" cy="13716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ZA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Should evaluation recognize </a:t>
            </a:r>
            <a:r>
              <a:rPr lang="en-ZA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“complexity” </a:t>
            </a:r>
            <a:r>
              <a:rPr lang="en-ZA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program design does not?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ZA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does complexity say </a:t>
            </a:r>
            <a:r>
              <a:rPr lang="en-ZA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about</a:t>
            </a:r>
          </a:p>
          <a:p>
            <a:pPr marL="574675" lvl="1" indent="-285750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ZA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“stability” and </a:t>
            </a:r>
            <a:r>
              <a:rPr lang="en-ZA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“predictability</a:t>
            </a:r>
            <a:r>
              <a:rPr lang="en-ZA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  <a:p>
            <a:pPr marL="574675" lvl="1" indent="-285750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ZA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ZA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“instability” and “unpredictability”?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85167" y="4724400"/>
            <a:ext cx="4187952" cy="137473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ZA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 do things change?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ZA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 does change come from?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ZA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is change sudden or gradual? 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ZA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</a:t>
            </a:r>
            <a:r>
              <a:rPr lang="en-ZA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patterns can program outcomes have?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ZA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</a:t>
            </a:r>
            <a:r>
              <a:rPr lang="en-ZA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really need to invoke complexity?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500" y="6479439"/>
            <a:ext cx="28934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</a:rPr>
              <a:t>* https</a:t>
            </a:r>
            <a:r>
              <a:rPr lang="en-US" sz="1400" dirty="0">
                <a:solidFill>
                  <a:srgbClr val="002060"/>
                </a:solidFill>
              </a:rPr>
              <a:t>://evaluationuncertainty.com/</a:t>
            </a:r>
          </a:p>
        </p:txBody>
      </p:sp>
    </p:spTree>
    <p:extLst>
      <p:ext uri="{BB962C8B-B14F-4D97-AF65-F5344CB8AC3E}">
        <p14:creationId xmlns:p14="http://schemas.microsoft.com/office/powerpoint/2010/main" val="245394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700286"/>
            <a:ext cx="8534400" cy="1128514"/>
            <a:chOff x="304800" y="215205"/>
            <a:chExt cx="8534400" cy="1128514"/>
          </a:xfrm>
        </p:grpSpPr>
        <p:sp>
          <p:nvSpPr>
            <p:cNvPr id="5" name="TextBox 4"/>
            <p:cNvSpPr txBox="1"/>
            <p:nvPr/>
          </p:nvSpPr>
          <p:spPr>
            <a:xfrm>
              <a:off x="304800" y="215205"/>
              <a:ext cx="20370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We are discontented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743200" y="215205"/>
              <a:ext cx="6096000" cy="1128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 citizens, our programs do not adequately improve the social condition</a:t>
              </a:r>
            </a:p>
            <a:p>
              <a:pPr marL="342900" indent="-34290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 evaluators, our program theories and methodologies disappoint in explaining and predicting program behavior</a:t>
              </a:r>
              <a:endParaRPr lang="en-US" sz="20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04800" y="2000460"/>
            <a:ext cx="8681977" cy="4628940"/>
            <a:chOff x="304800" y="1697148"/>
            <a:chExt cx="8681977" cy="4628940"/>
          </a:xfrm>
        </p:grpSpPr>
        <p:sp>
          <p:nvSpPr>
            <p:cNvPr id="28" name="TextBox 27"/>
            <p:cNvSpPr txBox="1"/>
            <p:nvPr/>
          </p:nvSpPr>
          <p:spPr>
            <a:xfrm>
              <a:off x="304800" y="1697148"/>
              <a:ext cx="9278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Because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43200" y="4110097"/>
              <a:ext cx="624357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  <a:defRPr sz="160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>
                <a:spcBef>
                  <a:spcPts val="100"/>
                </a:spcBef>
                <a:spcAft>
                  <a:spcPts val="100"/>
                </a:spcAft>
              </a:pPr>
              <a:r>
                <a:rPr lang="en-US" dirty="0"/>
                <a:t>Small changes bring about big changes</a:t>
              </a:r>
            </a:p>
            <a:p>
              <a:pPr>
                <a:spcBef>
                  <a:spcPts val="100"/>
                </a:spcBef>
                <a:spcAft>
                  <a:spcPts val="100"/>
                </a:spcAft>
              </a:pPr>
              <a:r>
                <a:rPr lang="en-US" dirty="0"/>
                <a:t>Big changes can have small consequences</a:t>
              </a:r>
            </a:p>
            <a:p>
              <a:pPr>
                <a:spcBef>
                  <a:spcPts val="100"/>
                </a:spcBef>
                <a:spcAft>
                  <a:spcPts val="100"/>
                </a:spcAft>
              </a:pPr>
              <a:r>
                <a:rPr lang="en-US" dirty="0"/>
                <a:t>Unintended positive and negative outcomes</a:t>
              </a:r>
            </a:p>
            <a:p>
              <a:pPr>
                <a:spcBef>
                  <a:spcPts val="100"/>
                </a:spcBef>
                <a:spcAft>
                  <a:spcPts val="100"/>
                </a:spcAft>
              </a:pPr>
              <a:r>
                <a:rPr lang="en-US" dirty="0"/>
                <a:t>Programs that work on a small scale but do not scale up</a:t>
              </a:r>
            </a:p>
            <a:p>
              <a:pPr>
                <a:spcBef>
                  <a:spcPts val="100"/>
                </a:spcBef>
                <a:spcAft>
                  <a:spcPts val="100"/>
                </a:spcAft>
              </a:pPr>
              <a:r>
                <a:rPr lang="en-US" dirty="0"/>
                <a:t>Best practices that do not hold up from setting to setting</a:t>
              </a:r>
            </a:p>
            <a:p>
              <a:pPr>
                <a:spcBef>
                  <a:spcPts val="100"/>
                </a:spcBef>
                <a:spcAft>
                  <a:spcPts val="100"/>
                </a:spcAft>
              </a:pPr>
              <a:r>
                <a:rPr lang="en-US" dirty="0"/>
                <a:t>Small changes cascade through systems in unpredictable ways</a:t>
              </a:r>
            </a:p>
            <a:p>
              <a:pPr>
                <a:spcBef>
                  <a:spcPts val="100"/>
                </a:spcBef>
                <a:spcAft>
                  <a:spcPts val="100"/>
                </a:spcAft>
              </a:pPr>
              <a:r>
                <a:rPr lang="en-US" dirty="0"/>
                <a:t>Programs that do not change no matter how hard we hit them over the head with data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04800" y="228600"/>
            <a:ext cx="4725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 should we care about complexity?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001837"/>
            <a:ext cx="4048125" cy="234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9283" y="2866311"/>
            <a:ext cx="1662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We think we are evaluating this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9000" y="2743200"/>
            <a:ext cx="16629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When we are actually evaluating this.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286000" y="3151738"/>
            <a:ext cx="609600" cy="1392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781800" y="3158698"/>
            <a:ext cx="457200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63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1066800"/>
            <a:ext cx="2356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are you?</a:t>
            </a:r>
            <a:endParaRPr lang="en-US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81400" y="1066800"/>
            <a:ext cx="5334000" cy="93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  <a:defRPr sz="16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What is your name?</a:t>
            </a:r>
          </a:p>
          <a:p>
            <a:r>
              <a:rPr lang="en-US" dirty="0"/>
              <a:t>Where do you work?</a:t>
            </a:r>
          </a:p>
          <a:p>
            <a:r>
              <a:rPr lang="en-US" dirty="0"/>
              <a:t>What is an interesting project you have worked 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2419529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Tell us </a:t>
            </a:r>
            <a:r>
              <a:rPr lang="en-US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anything about your interest in complexity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81400" y="2419529"/>
            <a:ext cx="5486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  <a:defRPr sz="16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342900" lvl="1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do you think it is?</a:t>
            </a:r>
          </a:p>
          <a:p>
            <a:pPr marL="342900" lvl="1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 are you interested in it?</a:t>
            </a:r>
          </a:p>
          <a:p>
            <a:pPr marL="342900" lvl="1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 are you confused about it?</a:t>
            </a:r>
          </a:p>
          <a:p>
            <a:pPr marL="342900" lvl="1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Something you think is complex</a:t>
            </a:r>
          </a:p>
          <a:p>
            <a:pPr marL="342900" lvl="1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Name of a book or article you read</a:t>
            </a:r>
          </a:p>
          <a:p>
            <a:pPr marL="342900" lvl="1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Something someone told you about it</a:t>
            </a:r>
          </a:p>
          <a:p>
            <a:pPr marL="342900" lvl="1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project you are working on that you think is complex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" y="381000"/>
            <a:ext cx="3852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Let’s get to know each other</a:t>
            </a:r>
            <a:endParaRPr lang="en-US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4857929"/>
            <a:ext cx="2356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Expectations</a:t>
            </a:r>
            <a:endParaRPr lang="en-US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1400" y="4857929"/>
            <a:ext cx="5334000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  <a:defRPr sz="16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Mine</a:t>
            </a:r>
          </a:p>
          <a:p>
            <a:pPr marL="571500" lvl="1" indent="-228600"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060"/>
                </a:solidFill>
              </a:rPr>
              <a:t>You will know how to apply some complexity ideas to the evaluation you do</a:t>
            </a:r>
          </a:p>
          <a:p>
            <a:pPr marL="571500" lvl="1" indent="-228600"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060"/>
                </a:solidFill>
              </a:rPr>
              <a:t>You will have lots of practice</a:t>
            </a:r>
            <a:endParaRPr lang="en-US" sz="1600" dirty="0">
              <a:solidFill>
                <a:srgbClr val="002060"/>
              </a:solidFill>
            </a:endParaRPr>
          </a:p>
          <a:p>
            <a:r>
              <a:rPr lang="en-US" dirty="0" smtClean="0"/>
              <a:t>Yours?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79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2400" y="762000"/>
            <a:ext cx="8915400" cy="2667397"/>
            <a:chOff x="152400" y="452271"/>
            <a:chExt cx="8915400" cy="2667397"/>
          </a:xfrm>
        </p:grpSpPr>
        <p:sp>
          <p:nvSpPr>
            <p:cNvPr id="5" name="TextBox 4"/>
            <p:cNvSpPr txBox="1"/>
            <p:nvPr/>
          </p:nvSpPr>
          <p:spPr>
            <a:xfrm>
              <a:off x="152400" y="452271"/>
              <a:ext cx="2356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What is complexity?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07174" y="452271"/>
              <a:ext cx="6160626" cy="2667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Complex system 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Anything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 lots of feedback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loops 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lot of things connected to lots of other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things 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Whatever seems too complicated for us to understand </a:t>
              </a:r>
            </a:p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Anything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 sensitive dependence on initial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conditions 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Behavior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that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emerges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without planning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from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other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activity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Wicked problem,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everything is connected to everything else, so nothing seems stable,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predictable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or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reliable </a:t>
              </a:r>
            </a:p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Anything else you have ever heard?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52400" y="3787676"/>
            <a:ext cx="8915400" cy="2308324"/>
            <a:chOff x="152400" y="3486638"/>
            <a:chExt cx="8915400" cy="2308324"/>
          </a:xfrm>
        </p:grpSpPr>
        <p:sp>
          <p:nvSpPr>
            <p:cNvPr id="4" name="TextBox 3"/>
            <p:cNvSpPr txBox="1"/>
            <p:nvPr/>
          </p:nvSpPr>
          <p:spPr>
            <a:xfrm>
              <a:off x="152400" y="3486638"/>
              <a:ext cx="2667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Which definition is right?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2907174" y="3486638"/>
              <a:ext cx="6160626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'When I use a word,' Humpty Dumpty said, in rather a scornful tone, 'it means just what I choose it to mean — neither more nor less.' </a:t>
              </a:r>
              <a:endPara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'The question is,' said Alice, 'whether you can make words mean so many different things.' </a:t>
              </a:r>
              <a:endPara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'The question is,' said Humpty Dumpty, 'which is to be master — that's all.' 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28600" y="228600"/>
            <a:ext cx="144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Definitions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5" y="4135437"/>
            <a:ext cx="1901825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927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23" y="1035050"/>
            <a:ext cx="8162854" cy="536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4800" y="6397823"/>
            <a:ext cx="7924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http://www.art-sciencefactory.com/complexity-map_feb09.html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228600"/>
            <a:ext cx="792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“Complexity” has a very long, rich intellectual history. This workshop will pick only a few concepts that I think are useful for doing hands-on evaluation 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590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381000"/>
            <a:ext cx="472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Complex behavior and systems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75" y="1371600"/>
            <a:ext cx="701965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4036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5844" y="1371600"/>
            <a:ext cx="2676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 legitimate modes of drawing on complexity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05200" y="1376529"/>
            <a:ext cx="518160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Instrumentally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Inspiration and insight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347246"/>
            <a:ext cx="7127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pitch for taking complexity science seriously in evaluation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844" y="2480143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much can we distort what is known about complexity?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74155" y="2485072"/>
            <a:ext cx="52888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Science cares about what is true 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Technologists care about what works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are technologists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invoking complexity in any way, shape, or form leads to doing good evaluation, I’m in favor of it.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5844" y="4475553"/>
            <a:ext cx="3245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Science begins to matter when technology stops working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9782" y="4473555"/>
            <a:ext cx="5517445" cy="1774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skirting that limit with some concepts that are proving very useful in evaluation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favorite examples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Agreement x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certai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nty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Simple, complicated, complex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endParaRPr lang="en-US" sz="16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4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28599" y="76200"/>
            <a:ext cx="6096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Reasons to take </a:t>
            </a: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complexity science </a:t>
            </a:r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seriously one </a:t>
            </a: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(of many)</a:t>
            </a:r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examples: Simple, complicated, complex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143000"/>
            <a:ext cx="4514758" cy="18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73182" y="1194375"/>
            <a:ext cx="4170218" cy="1128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Seemingly “simple” systems can behave in unpredictable ways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 one puny feedback loop can cause such behavior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3182" y="3214142"/>
            <a:ext cx="8761176" cy="1205458"/>
          </a:xfrm>
          <a:prstGeom prst="rect">
            <a:avLst/>
          </a:prstGeom>
          <a:solidFill>
            <a:srgbClr val="CAD9EC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I thought this system was simple, I might not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Try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evaluate sudden or non-linear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behavior 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Carefully assess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schools’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monitoring and reaction to that feedback loop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Assume that sudden unexpected behavior resulted from internal program operations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65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28599" y="76200"/>
            <a:ext cx="5410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Reasons to take </a:t>
            </a: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complexity science </a:t>
            </a:r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seriously: A second </a:t>
            </a: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(of many)</a:t>
            </a:r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examples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80109" y="1176292"/>
            <a:ext cx="8811491" cy="2611510"/>
            <a:chOff x="152400" y="3245822"/>
            <a:chExt cx="8811491" cy="2611510"/>
          </a:xfrm>
        </p:grpSpPr>
        <p:sp>
          <p:nvSpPr>
            <p:cNvPr id="20" name="TextBox 19"/>
            <p:cNvSpPr txBox="1"/>
            <p:nvPr/>
          </p:nvSpPr>
          <p:spPr>
            <a:xfrm>
              <a:off x="152400" y="3245822"/>
              <a:ext cx="2209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Agreement x certainty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76517" y="4326002"/>
              <a:ext cx="553848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Legislation or regulation holds it in place</a:t>
              </a:r>
            </a:p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Nobody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knows how to do anything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better</a:t>
              </a:r>
            </a:p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Any alternate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solutions are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prohibitively expensive</a:t>
              </a:r>
            </a:p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Everybody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is doing as well as they can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without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decreasing the satisfaction of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others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5763491" y="3276600"/>
              <a:ext cx="3200400" cy="2580732"/>
              <a:chOff x="5763491" y="3276600"/>
              <a:chExt cx="3200400" cy="2580732"/>
            </a:xfrm>
          </p:grpSpPr>
          <p:pic>
            <p:nvPicPr>
              <p:cNvPr id="2053" name="Picture 5" descr="simple complicared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3491" y="3276600"/>
                <a:ext cx="3200400" cy="25807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6823364" y="5476332"/>
                <a:ext cx="304800" cy="369332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endParaRPr lang="en-US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153400" y="4257132"/>
                <a:ext cx="304800" cy="369332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</a:t>
                </a:r>
                <a:endParaRPr lang="en-US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2362200" y="3352056"/>
              <a:ext cx="3581400" cy="382206"/>
              <a:chOff x="2362200" y="3352056"/>
              <a:chExt cx="3581400" cy="38220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362200" y="3364930"/>
                <a:ext cx="304800" cy="369332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endParaRPr lang="en-US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67000" y="3352056"/>
                <a:ext cx="3276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en-US" sz="1600" dirty="0" smtClean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 “simple” system can be chaotic</a:t>
                </a:r>
                <a:endPara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2362200" y="3788376"/>
              <a:ext cx="3657600" cy="436378"/>
              <a:chOff x="2362200" y="3983222"/>
              <a:chExt cx="3657600" cy="436378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362200" y="4050268"/>
                <a:ext cx="304800" cy="369332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</a:t>
                </a:r>
                <a:endParaRPr lang="en-US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667000" y="3983222"/>
                <a:ext cx="33528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en-US" sz="1600" dirty="0" smtClean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Here can be excruciatingly stable</a:t>
                </a:r>
                <a:endPara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256309" y="4191000"/>
            <a:ext cx="8582891" cy="907941"/>
          </a:xfrm>
          <a:prstGeom prst="rect">
            <a:avLst/>
          </a:prstGeom>
          <a:solidFill>
            <a:srgbClr val="CAD9EC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I thought that </a:t>
            </a:r>
            <a:r>
              <a:rPr lang="en-US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was unstable, I would not</a:t>
            </a:r>
            <a:r>
              <a:rPr lang="en-US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Include stability in my program theory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 an evaluation design to understand why the program is stable </a:t>
            </a:r>
          </a:p>
        </p:txBody>
      </p:sp>
    </p:spTree>
    <p:extLst>
      <p:ext uri="{BB962C8B-B14F-4D97-AF65-F5344CB8AC3E}">
        <p14:creationId xmlns:p14="http://schemas.microsoft.com/office/powerpoint/2010/main" val="104122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8954" y="865378"/>
            <a:ext cx="8925046" cy="887222"/>
            <a:chOff x="142754" y="533400"/>
            <a:chExt cx="8925046" cy="887222"/>
          </a:xfrm>
        </p:grpSpPr>
        <p:sp>
          <p:nvSpPr>
            <p:cNvPr id="5" name="TextBox 4"/>
            <p:cNvSpPr txBox="1"/>
            <p:nvPr/>
          </p:nvSpPr>
          <p:spPr>
            <a:xfrm>
              <a:off x="142754" y="533400"/>
              <a:ext cx="2286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Complexity stuff is odd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07174" y="538329"/>
              <a:ext cx="6160626" cy="882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Does not fit with familiar assumptions that underlie our quantitative and qualitative methodologies</a:t>
              </a:r>
            </a:p>
            <a:p>
              <a: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Work with me if you get confused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2754" y="2057400"/>
            <a:ext cx="8000035" cy="2123658"/>
            <a:chOff x="142754" y="1528929"/>
            <a:chExt cx="8000035" cy="2123658"/>
          </a:xfrm>
        </p:grpSpPr>
        <p:sp>
          <p:nvSpPr>
            <p:cNvPr id="4" name="TextBox 3"/>
            <p:cNvSpPr txBox="1"/>
            <p:nvPr/>
          </p:nvSpPr>
          <p:spPr>
            <a:xfrm>
              <a:off x="142754" y="1528929"/>
              <a:ext cx="26670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Coherent explanation of statistical reasoning is easy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07174" y="1528929"/>
              <a:ext cx="5235615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  <a:defRPr sz="160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r>
                <a:rPr lang="en-US" dirty="0"/>
                <a:t>Mean</a:t>
              </a:r>
            </a:p>
            <a:p>
              <a:r>
                <a:rPr lang="en-US" dirty="0"/>
                <a:t>Variance</a:t>
              </a:r>
            </a:p>
            <a:p>
              <a:r>
                <a:rPr lang="en-US" dirty="0"/>
                <a:t>Null hypothesis</a:t>
              </a:r>
            </a:p>
            <a:p>
              <a:r>
                <a:rPr lang="en-US" dirty="0"/>
                <a:t>Type 1, type 2 error</a:t>
              </a:r>
            </a:p>
            <a:p>
              <a:r>
                <a:rPr lang="en-US" dirty="0"/>
                <a:t>Uncorrelated true score and error</a:t>
              </a:r>
            </a:p>
            <a:p>
              <a:r>
                <a:rPr lang="en-US" dirty="0"/>
                <a:t>Error normally distributed. Mean = 0</a:t>
              </a:r>
            </a:p>
            <a:p>
              <a:r>
                <a:rPr lang="en-US" dirty="0" smtClean="0"/>
                <a:t>Representative </a:t>
              </a:r>
              <a:r>
                <a:rPr lang="en-US" dirty="0"/>
                <a:t>sampling and sample size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55607" y="4648200"/>
            <a:ext cx="8611566" cy="1723549"/>
            <a:chOff x="255607" y="4800600"/>
            <a:chExt cx="8611566" cy="1723549"/>
          </a:xfrm>
        </p:grpSpPr>
        <p:sp>
          <p:nvSpPr>
            <p:cNvPr id="9" name="TextBox 8"/>
            <p:cNvSpPr txBox="1"/>
            <p:nvPr/>
          </p:nvSpPr>
          <p:spPr>
            <a:xfrm>
              <a:off x="255607" y="4800600"/>
              <a:ext cx="21731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But “complexity” is not coherent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95600" y="4800600"/>
              <a:ext cx="5971573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342900" indent="-34290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  <a:defRPr sz="160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r>
                <a:rPr lang="en-US" dirty="0"/>
                <a:t>Roots in many fields, e.g. biology, meteorology, physics, math, geography, etc.</a:t>
              </a:r>
            </a:p>
            <a:p>
              <a:r>
                <a:rPr lang="en-US" dirty="0"/>
                <a:t>Some cross-field borrowing, some reinvention</a:t>
              </a:r>
            </a:p>
            <a:p>
              <a:r>
                <a:rPr lang="en-US" dirty="0"/>
                <a:t>Complexity researchers are those who self-identify as complexity researchers</a:t>
              </a:r>
            </a:p>
            <a:p>
              <a:r>
                <a:rPr lang="en-US" dirty="0"/>
                <a:t>There are statisticians but there are no “complexisists</a:t>
              </a:r>
              <a:r>
                <a:rPr lang="en-US" dirty="0" smtClean="0"/>
                <a:t>”</a:t>
              </a: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28600" y="347246"/>
            <a:ext cx="2739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Explaining complexity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12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320225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those people coordinate across boundaries?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514600"/>
            <a:ext cx="4276846" cy="2241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lvl="1" indent="-288925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 stakeholders</a:t>
            </a:r>
          </a:p>
          <a:p>
            <a:pPr marL="288925" lvl="1" indent="-288925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Stovepipes are efficient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8925" lvl="1" indent="-288925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Multiple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priorities in each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</a:t>
            </a:r>
          </a:p>
          <a:p>
            <a:pPr marL="288925" lvl="1" indent="-288925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 organizational cultures</a:t>
            </a:r>
          </a:p>
          <a:p>
            <a:pPr marL="288925" lvl="1" indent="-288925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Few personal working relationships</a:t>
            </a:r>
          </a:p>
          <a:p>
            <a:pPr marL="288925" lvl="1" indent="-288925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Unknown, unknowable  interactions</a:t>
            </a:r>
          </a:p>
          <a:p>
            <a:pPr marL="288925" lvl="1" indent="-288925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coordination people, $, time</a:t>
            </a:r>
          </a:p>
          <a:p>
            <a:pPr marL="288925" lvl="1" indent="-288925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 schedules for decision making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2176046"/>
            <a:ext cx="4351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 if they did, desired outcomes not occur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04" name="Picture 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51098"/>
            <a:ext cx="3733800" cy="347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3505200" y="1612612"/>
            <a:ext cx="2209800" cy="1740188"/>
          </a:xfrm>
          <a:prstGeom prst="straightConnector1">
            <a:avLst/>
          </a:prstGeom>
          <a:ln w="158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2400" y="228600"/>
            <a:ext cx="5448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Complexity in program design and evaluation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688" y="804446"/>
            <a:ext cx="7453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can make a lot of sense for program designers to not acknowledge complexity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5530825"/>
            <a:ext cx="4415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should evaluators engage complexity? 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4876800"/>
            <a:ext cx="4437556" cy="164660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Advocate with planners but do not insist 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Appreciate why a systems approach is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uncommon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evaluation that recognizes complexity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 knowledge that program designers can use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132756" y="5700102"/>
            <a:ext cx="363044" cy="0"/>
          </a:xfrm>
          <a:prstGeom prst="straightConnector1">
            <a:avLst/>
          </a:prstGeom>
          <a:ln w="158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49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56020"/>
              </p:ext>
            </p:extLst>
          </p:nvPr>
        </p:nvGraphicFramePr>
        <p:xfrm>
          <a:off x="914400" y="624948"/>
          <a:ext cx="7696200" cy="5852052"/>
        </p:xfrm>
        <a:graphic>
          <a:graphicData uri="http://schemas.openxmlformats.org/drawingml/2006/table">
            <a:tbl>
              <a:tblPr firstRow="1" bandRow="1"/>
              <a:tblGrid>
                <a:gridCol w="3124200"/>
                <a:gridCol w="4572000"/>
              </a:tblGrid>
              <a:tr h="25144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Attractors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What they are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5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Calibri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Use in Evaluation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Strange attractors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What they are</a:t>
                      </a:r>
                      <a:endParaRPr lang="en-U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07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Calibri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Use in Evaluation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5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Power laws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What they are</a:t>
                      </a:r>
                      <a:endParaRPr lang="en-U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55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Calibri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Why they occur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Calibri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Use in Evaluation</a:t>
                      </a:r>
                      <a:endParaRPr lang="en-U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Where does change come from?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External 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Calibri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Internal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Use in evaluation 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75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How fast does change happen?</a:t>
                      </a:r>
                      <a:endParaRPr lang="en-U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Incremental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Sudden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Use in evaluation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Why does sudden change happen?</a:t>
                      </a:r>
                      <a:endParaRPr lang="en-U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Rich get richer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4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Joint </a:t>
                      </a: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optimization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Use in evaluation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92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Emergent change</a:t>
                      </a:r>
                      <a:endParaRPr lang="en-U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Bees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88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Human scale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Use in evaluation outside of computer simulation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Wrap up</a:t>
                      </a:r>
                      <a:endParaRPr lang="en-US" sz="14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Disclaimer / summary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dirty="0">
                        <a:effectLst/>
                        <a:latin typeface="Calibri"/>
                      </a:endParaRPr>
                    </a:p>
                  </a:txBody>
                  <a:tcPr marL="76195" marR="76195" marT="38097" marB="38097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8080"/>
                        </a:buClr>
                        <a:buFont typeface="Wingdings"/>
                        <a:buChar char=""/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effectLst/>
                          <a:latin typeface="Tahoma"/>
                          <a:ea typeface="Tahoma"/>
                          <a:cs typeface="Times New Roman"/>
                        </a:rPr>
                        <a:t>Resources</a:t>
                      </a:r>
                      <a:endParaRPr lang="en-US" sz="1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76195" marR="76195" marT="38097" marB="38097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" y="762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Here are some complexity concepts that can be useful in evaluation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6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8600" y="785336"/>
            <a:ext cx="6680762" cy="738664"/>
            <a:chOff x="152400" y="632936"/>
            <a:chExt cx="6680762" cy="738664"/>
          </a:xfrm>
        </p:grpSpPr>
        <p:sp>
          <p:nvSpPr>
            <p:cNvPr id="5" name="TextBox 4"/>
            <p:cNvSpPr txBox="1"/>
            <p:nvPr/>
          </p:nvSpPr>
          <p:spPr>
            <a:xfrm>
              <a:off x="152400" y="632936"/>
              <a:ext cx="304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Different way of thinking about stability and predictability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24200" y="632936"/>
              <a:ext cx="370896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Useful metaphors</a:t>
              </a: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Attractors</a:t>
              </a: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Strange attractors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28600" y="5363168"/>
            <a:ext cx="7255398" cy="789960"/>
            <a:chOff x="136002" y="5363168"/>
            <a:chExt cx="7255398" cy="789960"/>
          </a:xfrm>
        </p:grpSpPr>
        <p:sp>
          <p:nvSpPr>
            <p:cNvPr id="14" name="TextBox 13"/>
            <p:cNvSpPr txBox="1"/>
            <p:nvPr/>
          </p:nvSpPr>
          <p:spPr>
            <a:xfrm>
              <a:off x="3124200" y="5363168"/>
              <a:ext cx="4267200" cy="789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342900" indent="-342900">
                <a:spcBef>
                  <a:spcPts val="200"/>
                </a:spcBef>
                <a:buFont typeface="Wingdings" panose="05000000000000000000" pitchFamily="2" charset="2"/>
                <a:buChar char="§"/>
                <a:defRPr sz="140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r>
                <a:rPr lang="en-US" dirty="0"/>
                <a:t>Attractors in complexity</a:t>
              </a:r>
            </a:p>
            <a:p>
              <a:r>
                <a:rPr lang="en-US" dirty="0"/>
                <a:t>Strange attractors in complexity</a:t>
              </a:r>
            </a:p>
            <a:p>
              <a:r>
                <a:rPr lang="en-US" dirty="0"/>
                <a:t>Examples of applications in evaluation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6002" y="5363168"/>
              <a:ext cx="20737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Plan for this section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28600" y="3515965"/>
            <a:ext cx="8763000" cy="1513235"/>
            <a:chOff x="152400" y="3325620"/>
            <a:chExt cx="8763000" cy="1513235"/>
          </a:xfrm>
        </p:grpSpPr>
        <p:sp>
          <p:nvSpPr>
            <p:cNvPr id="13" name="TextBox 12"/>
            <p:cNvSpPr txBox="1"/>
            <p:nvPr/>
          </p:nvSpPr>
          <p:spPr>
            <a:xfrm>
              <a:off x="152400" y="3325620"/>
              <a:ext cx="2971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Why is it useful?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124200" y="3325620"/>
              <a:ext cx="5791200" cy="1513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marL="342900" indent="-342900">
                <a:spcBef>
                  <a:spcPts val="200"/>
                </a:spcBef>
                <a:buFont typeface="Wingdings" panose="05000000000000000000" pitchFamily="2" charset="2"/>
                <a:buChar char="§"/>
              </a:pPr>
              <a:r>
                <a:rPr lang="en-US" sz="1400" dirty="0" smtClean="0"/>
                <a:t>Program </a:t>
              </a:r>
              <a:r>
                <a:rPr lang="en-US" sz="1400" dirty="0"/>
                <a:t>theory </a:t>
              </a:r>
              <a:r>
                <a:rPr lang="en-US" sz="1400" dirty="0" smtClean="0"/>
                <a:t>that captures </a:t>
              </a:r>
              <a:r>
                <a:rPr lang="en-US" sz="1400" dirty="0"/>
                <a:t>historical </a:t>
              </a:r>
              <a:r>
                <a:rPr lang="en-US" sz="1400" dirty="0" smtClean="0"/>
                <a:t>trends</a:t>
              </a:r>
              <a:endParaRPr lang="en-US" sz="1400" dirty="0"/>
            </a:p>
            <a:p>
              <a:pPr marL="342900" indent="-342900">
                <a:spcBef>
                  <a:spcPts val="200"/>
                </a:spcBef>
                <a:buFont typeface="Wingdings" panose="05000000000000000000" pitchFamily="2" charset="2"/>
                <a:buChar char="§"/>
              </a:pPr>
              <a:r>
                <a:rPr lang="en-US" sz="1400" dirty="0"/>
                <a:t>Conceptualize change in terms of shape and stability</a:t>
              </a:r>
            </a:p>
            <a:p>
              <a:pPr marL="342900" indent="-342900">
                <a:spcBef>
                  <a:spcPts val="200"/>
                </a:spcBef>
                <a:buFont typeface="Wingdings" panose="05000000000000000000" pitchFamily="2" charset="2"/>
                <a:buChar char="§"/>
              </a:pPr>
              <a:r>
                <a:rPr lang="en-US" sz="1400" dirty="0"/>
                <a:t>Parsimonious way to classify a whole variety of settings.</a:t>
              </a:r>
            </a:p>
            <a:p>
              <a:pPr marL="342900" indent="-342900">
                <a:spcBef>
                  <a:spcPts val="200"/>
                </a:spcBef>
                <a:buFont typeface="Wingdings" panose="05000000000000000000" pitchFamily="2" charset="2"/>
                <a:buChar char="§"/>
              </a:pPr>
              <a:r>
                <a:rPr lang="en-US" sz="1400" dirty="0" smtClean="0"/>
                <a:t>Insight </a:t>
              </a:r>
              <a:r>
                <a:rPr lang="en-US" sz="1400" dirty="0"/>
                <a:t>about program behavior outside of stakeholder beliefs</a:t>
              </a:r>
            </a:p>
            <a:p>
              <a:pPr marL="342900" indent="-342900">
                <a:spcBef>
                  <a:spcPts val="200"/>
                </a:spcBef>
                <a:buFont typeface="Wingdings" panose="05000000000000000000" pitchFamily="2" charset="2"/>
                <a:buChar char="§"/>
              </a:pPr>
              <a:r>
                <a:rPr lang="en-US" sz="1400" dirty="0"/>
                <a:t>Promotes technological perspective: What will happen, not </a:t>
              </a:r>
              <a:r>
                <a:rPr lang="en-US" sz="1400" dirty="0" smtClean="0"/>
                <a:t>why</a:t>
              </a:r>
            </a:p>
            <a:p>
              <a:pPr marL="342900" indent="-342900">
                <a:spcBef>
                  <a:spcPts val="200"/>
                </a:spcBef>
                <a:buFont typeface="Wingdings" panose="05000000000000000000" pitchFamily="2" charset="2"/>
                <a:buChar char="§"/>
              </a:pPr>
              <a:r>
                <a:rPr lang="en-US" sz="1400" dirty="0" smtClean="0"/>
                <a:t>Hint where </a:t>
              </a:r>
              <a:r>
                <a:rPr lang="en-US" sz="1400" dirty="0"/>
                <a:t>to look for similar programs when </a:t>
              </a:r>
              <a:r>
                <a:rPr lang="en-US" sz="1400" dirty="0" smtClean="0"/>
                <a:t>designing evaluation</a:t>
              </a:r>
              <a:endParaRPr lang="en-US" sz="14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28600" y="1855980"/>
            <a:ext cx="8077200" cy="523220"/>
            <a:chOff x="152400" y="1752600"/>
            <a:chExt cx="8077200" cy="523220"/>
          </a:xfrm>
        </p:grpSpPr>
        <p:sp>
          <p:nvSpPr>
            <p:cNvPr id="17" name="TextBox 16"/>
            <p:cNvSpPr txBox="1"/>
            <p:nvPr/>
          </p:nvSpPr>
          <p:spPr>
            <a:xfrm>
              <a:off x="152400" y="1752600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If anything, our programs are too stable, not too unstable 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124200" y="1752600"/>
              <a:ext cx="5105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Beat them over the head with data and they don’t change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28600" y="156052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Attractors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025" y="2148070"/>
            <a:ext cx="12985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20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are  attractors?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1015425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Properties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toward which a system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evolves,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regardless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starting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conditions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24000"/>
            <a:ext cx="2755662" cy="254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730" y="4267200"/>
            <a:ext cx="3091670" cy="228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267200"/>
            <a:ext cx="2590188" cy="250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334" y="381000"/>
            <a:ext cx="2395866" cy="346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52400" y="575846"/>
            <a:ext cx="5561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Values close enough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remain close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slightly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disturbed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28600" y="1828800"/>
            <a:ext cx="2516530" cy="2209800"/>
            <a:chOff x="341017" y="609600"/>
            <a:chExt cx="2516530" cy="22098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36" r="4181"/>
            <a:stretch/>
          </p:blipFill>
          <p:spPr bwMode="auto">
            <a:xfrm>
              <a:off x="341017" y="609600"/>
              <a:ext cx="2516530" cy="1964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380360" y="2542401"/>
              <a:ext cx="24390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rgbClr val="002060"/>
                  </a:solidFill>
                </a:rPr>
                <a:t>http://</a:t>
              </a:r>
              <a:r>
                <a:rPr lang="en-US" sz="1200" dirty="0" smtClean="0">
                  <a:solidFill>
                    <a:srgbClr val="002060"/>
                  </a:solidFill>
                </a:rPr>
                <a:t>www.watershedconnect.com</a:t>
              </a:r>
              <a:endParaRPr lang="en-US" dirty="0"/>
            </a:p>
          </p:txBody>
        </p:sp>
      </p:grpSp>
      <p:pic>
        <p:nvPicPr>
          <p:cNvPr id="1028" name="Picture 4" descr="http://barronberry.com/wp-content/uploads/2015/04/iStock_000039535812_Larg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887" y="4267200"/>
            <a:ext cx="2739088" cy="182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91488" y="6096000"/>
            <a:ext cx="2823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</a:rPr>
              <a:t>http://barronberry.com/firm-news-and-events/celebrate-national-playground-safety-week-keep-your-kids-safe/</a:t>
            </a:r>
          </a:p>
        </p:txBody>
      </p:sp>
    </p:spTree>
    <p:extLst>
      <p:ext uri="{BB962C8B-B14F-4D97-AF65-F5344CB8AC3E}">
        <p14:creationId xmlns:p14="http://schemas.microsoft.com/office/powerpoint/2010/main" val="65895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8600"/>
            <a:ext cx="575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can I use attractors in evaluation?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66700" y="1143000"/>
            <a:ext cx="8572500" cy="584775"/>
            <a:chOff x="266700" y="1295400"/>
            <a:chExt cx="8572500" cy="584775"/>
          </a:xfrm>
        </p:grpSpPr>
        <p:sp>
          <p:nvSpPr>
            <p:cNvPr id="12" name="Rectangle 11"/>
            <p:cNvSpPr/>
            <p:nvPr/>
          </p:nvSpPr>
          <p:spPr>
            <a:xfrm>
              <a:off x="266700" y="1295400"/>
              <a:ext cx="25755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Stakeholders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514600" y="1295400"/>
              <a:ext cx="6324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Insight outside of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stakeholder views, e.g. How will the program evolve? What kind of staff will join? What outcomes may result? 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66700" y="2971800"/>
            <a:ext cx="8115300" cy="584775"/>
            <a:chOff x="266700" y="3289012"/>
            <a:chExt cx="8115300" cy="584775"/>
          </a:xfrm>
        </p:grpSpPr>
        <p:sp>
          <p:nvSpPr>
            <p:cNvPr id="14" name="Rectangle 13"/>
            <p:cNvSpPr/>
            <p:nvPr/>
          </p:nvSpPr>
          <p:spPr>
            <a:xfrm>
              <a:off x="266700" y="3289012"/>
              <a:ext cx="23050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Program theory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527935" y="3289012"/>
              <a:ext cx="58540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Based on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on historical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trends. What happens to programs that “look like” this? 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66700" y="3962400"/>
            <a:ext cx="8724900" cy="830997"/>
            <a:chOff x="266700" y="4285818"/>
            <a:chExt cx="8724900" cy="830997"/>
          </a:xfrm>
        </p:grpSpPr>
        <p:sp>
          <p:nvSpPr>
            <p:cNvPr id="16" name="Rectangle 15"/>
            <p:cNvSpPr/>
            <p:nvPr/>
          </p:nvSpPr>
          <p:spPr>
            <a:xfrm>
              <a:off x="266700" y="4285818"/>
              <a:ext cx="2476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Evaluation design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590800" y="4285818"/>
              <a:ext cx="6400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Look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for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similar programs for design inspiration. E.g. Any program that allocates scarce resources will draw criticism from non-participants. Need to evaluate criticism and its consequences  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66701" y="5334000"/>
            <a:ext cx="6362699" cy="830997"/>
            <a:chOff x="266701" y="5282625"/>
            <a:chExt cx="6362699" cy="830997"/>
          </a:xfrm>
        </p:grpSpPr>
        <p:sp>
          <p:nvSpPr>
            <p:cNvPr id="19" name="Rectangle 18"/>
            <p:cNvSpPr/>
            <p:nvPr/>
          </p:nvSpPr>
          <p:spPr>
            <a:xfrm>
              <a:off x="266701" y="5282625"/>
              <a:ext cx="21716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Novel way to think about program change and outcome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628900" y="5282625"/>
              <a:ext cx="4000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Shape, stability, change trajectory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66700" y="2057400"/>
            <a:ext cx="8905875" cy="584775"/>
            <a:chOff x="266700" y="2292206"/>
            <a:chExt cx="8905875" cy="584775"/>
          </a:xfrm>
        </p:grpSpPr>
        <p:sp>
          <p:nvSpPr>
            <p:cNvPr id="17" name="Rectangle 16"/>
            <p:cNvSpPr/>
            <p:nvPr/>
          </p:nvSpPr>
          <p:spPr>
            <a:xfrm>
              <a:off x="2514600" y="2292206"/>
              <a:ext cx="66579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Parsimonious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way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to classify </a:t>
              </a:r>
              <a:r>
                <a:rPr lang="en-US" sz="16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 range of </a:t>
              </a: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settings. Programs with different missions and service recipients may behave the same way.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66700" y="2292206"/>
              <a:ext cx="20002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Program types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748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" y="3048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examples of using attractors as program theory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2743200"/>
            <a:ext cx="3495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Any/all Federal regulatory agencies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23" name="Picture 1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63" y="2276475"/>
            <a:ext cx="4859337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52400" y="914400"/>
            <a:ext cx="8774113" cy="1152001"/>
            <a:chOff x="152400" y="914400"/>
            <a:chExt cx="8774113" cy="1152001"/>
          </a:xfrm>
        </p:grpSpPr>
        <p:sp>
          <p:nvSpPr>
            <p:cNvPr id="8" name="TextBox 7"/>
            <p:cNvSpPr txBox="1"/>
            <p:nvPr/>
          </p:nvSpPr>
          <p:spPr>
            <a:xfrm>
              <a:off x="152400" y="914400"/>
              <a:ext cx="3505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Any/all agencies involved in anti-terrorism surveillance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2222" name="Picture 17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8463" y="990600"/>
              <a:ext cx="4718050" cy="1000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28600" y="1545193"/>
              <a:ext cx="3383280" cy="521208"/>
            </a:xfrm>
            <a:prstGeom prst="rect">
              <a:avLst/>
            </a:prstGeom>
            <a:solidFill>
              <a:srgbClr val="CAD9EC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Implications for long term effectiveness of a program to protect privacy?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74320" y="3199995"/>
            <a:ext cx="3383280" cy="738664"/>
          </a:xfrm>
          <a:prstGeom prst="rect">
            <a:avLst/>
          </a:prstGeom>
          <a:solidFill>
            <a:srgbClr val="CAD9EC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Implications for a program to improve joint agency / industry root cause problem solving?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52400" y="4690646"/>
            <a:ext cx="8686800" cy="1938754"/>
            <a:chOff x="152400" y="4614446"/>
            <a:chExt cx="8686800" cy="1938754"/>
          </a:xfrm>
        </p:grpSpPr>
        <p:sp>
          <p:nvSpPr>
            <p:cNvPr id="10" name="TextBox 9"/>
            <p:cNvSpPr txBox="1"/>
            <p:nvPr/>
          </p:nvSpPr>
          <p:spPr>
            <a:xfrm>
              <a:off x="152400" y="4614446"/>
              <a:ext cx="303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Most of what we do</a:t>
              </a:r>
              <a:endPara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2224" name="Picture 17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4662487"/>
              <a:ext cx="4724400" cy="1890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28600" y="5029200"/>
              <a:ext cx="3383280" cy="523220"/>
            </a:xfrm>
            <a:prstGeom prst="rect">
              <a:avLst/>
            </a:prstGeom>
            <a:solidFill>
              <a:srgbClr val="CAD9EC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r>
                <a:rPr lang="en-US" dirty="0"/>
                <a:t>Implications </a:t>
              </a:r>
              <a:r>
                <a:rPr lang="en-US" dirty="0" smtClean="0"/>
                <a:t>for discerning outcomes and needed program strength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7908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151" y="304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Strange attractors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951" y="1152261"/>
            <a:ext cx="35054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Impossible to know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location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one instant to the next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will not be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Bounded chaotic movement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Fractal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990600"/>
            <a:ext cx="2362200" cy="2362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2151" y="3200400"/>
            <a:ext cx="3140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Useful metaphor for an evaluator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152" y="4696361"/>
            <a:ext cx="31405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Realistic program theory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Stakeholder expectations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program outcomes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Methodology to touch range of outcomes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2151" y="3733800"/>
            <a:ext cx="2775857" cy="93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Scale up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Replication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 to other settings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040" y="3657600"/>
            <a:ext cx="3080360" cy="230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116" y="990600"/>
            <a:ext cx="3024284" cy="20451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80" y="3795712"/>
            <a:ext cx="2217420" cy="213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2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399" y="225623"/>
            <a:ext cx="8915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 – strange attractors in program theory: Help teachers do better classroom management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7818" y="838200"/>
            <a:ext cx="4059382" cy="2223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can identify universe of outcomes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Fewer absences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Higher test scores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Higher student satisfaction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homework completion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Higher teacher job satisfaction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on-task behavior by student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Better interaction, teachers &amp; parents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Less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tension between teachers 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principals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605515" y="3886200"/>
            <a:ext cx="0" cy="304800"/>
          </a:xfrm>
          <a:prstGeom prst="straightConnector1">
            <a:avLst/>
          </a:prstGeom>
          <a:ln w="158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6605515" y="2805514"/>
            <a:ext cx="1" cy="318686"/>
          </a:xfrm>
          <a:prstGeom prst="straightConnector1">
            <a:avLst/>
          </a:prstGeom>
          <a:ln w="158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52400" y="4288197"/>
            <a:ext cx="3962400" cy="190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Decent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level of 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predictability. We know</a:t>
            </a:r>
          </a:p>
          <a:p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will happen, but not the order in each implementation. Implications for</a:t>
            </a:r>
          </a:p>
          <a:p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Methodology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Policy making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theory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Estimating impact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7818" y="3124200"/>
            <a:ext cx="8493197" cy="7386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we identify which ones will happen when?</a:t>
            </a:r>
            <a:endParaRPr lang="en-US" sz="14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Sensitive dependence among outcomes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Any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change in the configuration may set events on a different 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path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204" name="Picture 1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074" y="872798"/>
            <a:ext cx="4911726" cy="1946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07" name="Picture 1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137" y="4191000"/>
            <a:ext cx="4437063" cy="24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93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6982" y="152400"/>
            <a:ext cx="8970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Complexity </a:t>
            </a:r>
            <a:r>
              <a:rPr lang="en-US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shows that many outcomes may have power law (or at least long tailed) distributions</a:t>
            </a:r>
            <a:endParaRPr lang="en-US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8" t="52686"/>
          <a:stretch/>
        </p:blipFill>
        <p:spPr bwMode="auto">
          <a:xfrm>
            <a:off x="4950798" y="3886200"/>
            <a:ext cx="3659802" cy="274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64" r="48472"/>
          <a:stretch/>
        </p:blipFill>
        <p:spPr bwMode="auto">
          <a:xfrm>
            <a:off x="457200" y="3810000"/>
            <a:ext cx="3983180" cy="2831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3635057" cy="308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110" y="836379"/>
            <a:ext cx="3362290" cy="285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240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49382" y="986721"/>
            <a:ext cx="4398818" cy="1451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could I see myself evaluating with outcomes distributed like this?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Diabetics in health eating program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# of people who spend # of homeless days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businesses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success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9382" y="2667000"/>
            <a:ext cx="5167745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Methodology: </a:t>
            </a:r>
            <a:endParaRPr lang="en-US" sz="16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Choice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case studies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Statistical / analytical methods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size changes with non-normality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Special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effort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determine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collective impact of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small improvements</a:t>
            </a:r>
          </a:p>
          <a:p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Stakeholders: 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Benefit not spread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evenly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 per success very high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 term impacts take on added importance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9382" y="152400"/>
            <a:ext cx="4932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Asymmetrical outcomes in evaluation: Discerning pattern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0" y="405825"/>
            <a:ext cx="3451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might these program outcomes be distributed?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291" y="978214"/>
            <a:ext cx="3370264" cy="5574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867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1" y="228600"/>
            <a:ext cx="5562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Asymmetrical outcomes in evaluation: </a:t>
            </a:r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Explaining </a:t>
            </a: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pattern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536" y="826803"/>
            <a:ext cx="2720864" cy="28307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4800" y="1143918"/>
            <a:ext cx="4572000" cy="1502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Size attracts 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Rich get richer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Appeal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popularity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Likelihood of contact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fluctuation builds on itself</a:t>
            </a:r>
            <a:endParaRPr lang="en-US" sz="16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4800" y="4038600"/>
            <a:ext cx="3685309" cy="1102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Optimum </a:t>
            </a:r>
            <a:r>
              <a:rPr lang="en-US" alt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seeking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Jointly optimizing negatively correlated variables often yields power law distributions</a:t>
            </a:r>
          </a:p>
        </p:txBody>
      </p:sp>
      <p:pic>
        <p:nvPicPr>
          <p:cNvPr id="6200" name="Picture 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952" y="3875355"/>
            <a:ext cx="5180112" cy="2830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28600" y="59436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0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152400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 does change come from?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609600"/>
            <a:ext cx="594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Perturbations from 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outside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288" y="1981200"/>
            <a:ext cx="2371312" cy="150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288" y="3625236"/>
            <a:ext cx="2328654" cy="147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288" y="5261786"/>
            <a:ext cx="2275984" cy="1443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04800" y="2590800"/>
            <a:ext cx="5943600" cy="1344334"/>
            <a:chOff x="228600" y="1684020"/>
            <a:chExt cx="5943600" cy="1344334"/>
          </a:xfrm>
        </p:grpSpPr>
        <p:sp>
          <p:nvSpPr>
            <p:cNvPr id="4" name="Rectangle 3"/>
            <p:cNvSpPr/>
            <p:nvPr/>
          </p:nvSpPr>
          <p:spPr>
            <a:xfrm>
              <a:off x="228600" y="1684020"/>
              <a:ext cx="1523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Program theory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683326" y="1704915"/>
              <a:ext cx="44888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Cannot assume we put all the feedback loops in our program theory</a:t>
              </a: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Feedback loop activity may explain</a:t>
              </a:r>
            </a:p>
            <a:p>
              <a:pPr marL="742950" lvl="1" indent="-285750">
                <a:spcBef>
                  <a:spcPts val="200"/>
                </a:spcBef>
                <a:spcAft>
                  <a:spcPts val="200"/>
                </a:spcAft>
                <a:buFont typeface="Courier New" panose="02070309020205020404" pitchFamily="49" charset="0"/>
                <a:buChar char="o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Outcomes (intended and unintended)</a:t>
              </a:r>
            </a:p>
            <a:p>
              <a:pPr marL="742950" lvl="1" indent="-285750">
                <a:spcBef>
                  <a:spcPts val="200"/>
                </a:spcBef>
                <a:spcAft>
                  <a:spcPts val="200"/>
                </a:spcAft>
                <a:buFont typeface="Courier New" panose="02070309020205020404" pitchFamily="49" charset="0"/>
                <a:buChar char="o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Success/failure of replication and scale-up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04800" y="4114800"/>
            <a:ext cx="5791200" cy="1056700"/>
            <a:chOff x="228600" y="3222505"/>
            <a:chExt cx="5791200" cy="1056700"/>
          </a:xfrm>
        </p:grpSpPr>
        <p:sp>
          <p:nvSpPr>
            <p:cNvPr id="11" name="Rectangle 10"/>
            <p:cNvSpPr/>
            <p:nvPr/>
          </p:nvSpPr>
          <p:spPr>
            <a:xfrm>
              <a:off x="228600" y="3222505"/>
              <a:ext cx="1523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Methodology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41763" y="3222505"/>
              <a:ext cx="4378037" cy="1056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Frequent contact</a:t>
              </a: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Knowledgeable monitoring</a:t>
              </a: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Open ended query capability (quantitative and qualitative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)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4800" y="5562600"/>
            <a:ext cx="6019800" cy="1056700"/>
            <a:chOff x="228600" y="4501388"/>
            <a:chExt cx="6019800" cy="1056700"/>
          </a:xfrm>
        </p:grpSpPr>
        <p:sp>
          <p:nvSpPr>
            <p:cNvPr id="12" name="Rectangle 11"/>
            <p:cNvSpPr/>
            <p:nvPr/>
          </p:nvSpPr>
          <p:spPr>
            <a:xfrm>
              <a:off x="228600" y="4501388"/>
              <a:ext cx="13715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Stakeholders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641763" y="4501388"/>
              <a:ext cx="4606637" cy="1056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Good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guidance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requires ability to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tell them whether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unexpected behavior results from</a:t>
              </a:r>
            </a:p>
            <a:p>
              <a:pPr marL="569912" lvl="1" indent="-285750">
                <a:spcBef>
                  <a:spcPts val="200"/>
                </a:spcBef>
                <a:spcAft>
                  <a:spcPts val="200"/>
                </a:spcAft>
                <a:buFont typeface="Courier New" panose="02070309020205020404" pitchFamily="49" charset="0"/>
                <a:buChar char="o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environmental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change, or </a:t>
              </a:r>
              <a:endPara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569912" lvl="1" indent="-285750">
                <a:spcBef>
                  <a:spcPts val="200"/>
                </a:spcBef>
                <a:spcAft>
                  <a:spcPts val="200"/>
                </a:spcAft>
                <a:buFont typeface="Courier New" panose="02070309020205020404" pitchFamily="49" charset="0"/>
                <a:buChar char="o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normal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program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operations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304800" y="1981200"/>
            <a:ext cx="601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Insight from complexity: change can be </a:t>
            </a:r>
            <a:r>
              <a:rPr lang="en-US" sz="1400" u="sng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only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internal reasons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486400" y="2190088"/>
            <a:ext cx="1066800" cy="0"/>
          </a:xfrm>
          <a:prstGeom prst="straightConnector1">
            <a:avLst/>
          </a:prstGeom>
          <a:ln w="158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04800" y="1292423"/>
            <a:ext cx="1523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also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4"/>
          <a:stretch/>
        </p:blipFill>
        <p:spPr bwMode="auto">
          <a:xfrm>
            <a:off x="6570441" y="218086"/>
            <a:ext cx="2307014" cy="168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Straight Arrow Connector 23"/>
          <p:cNvCxnSpPr/>
          <p:nvPr/>
        </p:nvCxnSpPr>
        <p:spPr>
          <a:xfrm flipV="1">
            <a:off x="2667000" y="763488"/>
            <a:ext cx="3903441" cy="19226"/>
          </a:xfrm>
          <a:prstGeom prst="straightConnector1">
            <a:avLst/>
          </a:prstGeom>
          <a:ln w="158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954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04799" y="304800"/>
            <a:ext cx="426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 insight from complexity is that change can happen quickly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81000" y="2910925"/>
            <a:ext cx="8381999" cy="1813475"/>
            <a:chOff x="685800" y="2819400"/>
            <a:chExt cx="8381999" cy="1813475"/>
          </a:xfrm>
        </p:grpSpPr>
        <p:pic>
          <p:nvPicPr>
            <p:cNvPr id="9221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199" y="2819400"/>
              <a:ext cx="3657600" cy="181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685800" y="3572249"/>
              <a:ext cx="3581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Minimal change for along time</a:t>
              </a:r>
              <a:endParaRPr lang="en-US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81000" y="4876800"/>
            <a:ext cx="8381999" cy="1828800"/>
            <a:chOff x="685800" y="4876800"/>
            <a:chExt cx="8381999" cy="1828800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199" y="4876800"/>
              <a:ext cx="3657600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685800" y="5637312"/>
              <a:ext cx="3581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Rapid change</a:t>
              </a:r>
              <a:endParaRPr lang="en-US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1000" y="882960"/>
            <a:ext cx="8381999" cy="1860240"/>
            <a:chOff x="685800" y="838200"/>
            <a:chExt cx="8381999" cy="1860240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199" y="838200"/>
              <a:ext cx="3657600" cy="186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685800" y="1614432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Start</a:t>
              </a:r>
              <a:endParaRPr lang="en-US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5295898" y="391180"/>
            <a:ext cx="3276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Size of largest network cluster when nodes are randomly connected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56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67640" y="228600"/>
            <a:ext cx="539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 example: Program to teach healthy eating in a community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52400" y="1162344"/>
            <a:ext cx="8915400" cy="1352256"/>
            <a:chOff x="152400" y="838200"/>
            <a:chExt cx="8915400" cy="1352256"/>
          </a:xfrm>
        </p:grpSpPr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7902" y="838200"/>
              <a:ext cx="3359898" cy="1352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152400" y="838200"/>
              <a:ext cx="1447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Program theory I would use (and I bet you would too)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752600" y="838200"/>
              <a:ext cx="3733800" cy="764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More people + more education = higher program impact</a:t>
              </a:r>
            </a:p>
            <a:p>
              <a:pPr marL="285750" indent="-28575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Participants teach others = a nice bonus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52400" y="2958326"/>
            <a:ext cx="8915400" cy="1918474"/>
            <a:chOff x="152400" y="2261235"/>
            <a:chExt cx="8915400" cy="1918474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8350" y="2429488"/>
              <a:ext cx="3219450" cy="1531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1676400" y="2261235"/>
              <a:ext cx="4114800" cy="19184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alt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Each time a person learns something, he or she </a:t>
              </a: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imparts </a:t>
              </a:r>
              <a:r>
                <a:rPr lang="en-US" alt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knowledge to someone else regardless of whether </a:t>
              </a: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person in the program</a:t>
              </a:r>
            </a:p>
            <a:p>
              <a:pPr marL="285750" indent="-28575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 </a:t>
              </a:r>
              <a:r>
                <a:rPr lang="en-US" alt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people </a:t>
              </a: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practice, they learn </a:t>
              </a:r>
              <a:r>
                <a:rPr lang="en-US" alt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something </a:t>
              </a: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new</a:t>
              </a:r>
            </a:p>
            <a:p>
              <a:pPr marL="285750" indent="-28575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 total pool of knowledge increases</a:t>
              </a:r>
            </a:p>
            <a:p>
              <a:pPr marL="285750" indent="-28575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 </a:t>
              </a:r>
              <a:r>
                <a:rPr lang="en-US" alt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more </a:t>
              </a: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knowledge </a:t>
              </a:r>
              <a:r>
                <a:rPr lang="en-US" alt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about healthy eating, the greater the incentive to </a:t>
              </a: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educate others</a:t>
              </a:r>
            </a:p>
            <a:p>
              <a:pPr marL="285750" indent="-28575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Looks </a:t>
              </a:r>
              <a:r>
                <a:rPr lang="en-US" alt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suspiciously like </a:t>
              </a: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 network example</a:t>
              </a:r>
              <a:endParaRPr lang="en-US" alt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52400" y="2261235"/>
              <a:ext cx="1600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Alternate theory in network terms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52400" y="5128657"/>
            <a:ext cx="8458200" cy="1272143"/>
            <a:chOff x="152400" y="5638800"/>
            <a:chExt cx="8458200" cy="1272143"/>
          </a:xfrm>
        </p:grpSpPr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1676400" y="5638800"/>
              <a:ext cx="6934200" cy="1272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alt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Expect small change over a long period of time</a:t>
              </a:r>
            </a:p>
            <a:p>
              <a:pPr marL="285750" indent="-28575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“Incremental </a:t>
              </a:r>
              <a:r>
                <a:rPr lang="en-US" alt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success” </a:t>
              </a: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 </a:t>
              </a:r>
              <a:r>
                <a:rPr lang="en-US" alt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longer </a:t>
              </a: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 desirable outcome</a:t>
              </a:r>
            </a:p>
            <a:p>
              <a:pPr marL="285750" indent="-28575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Interviews, observation to discern networking process </a:t>
              </a:r>
            </a:p>
            <a:p>
              <a:pPr marL="285750" indent="-28575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Desirability of measuring more than curriculum knowledge</a:t>
              </a:r>
              <a:endParaRPr lang="en-US" alt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285750" indent="-285750">
                <a:spcBef>
                  <a:spcPts val="100"/>
                </a:spcBef>
                <a:spcAft>
                  <a:spcPts val="100"/>
                </a:spcAft>
                <a:buFont typeface="Wingdings" panose="05000000000000000000" pitchFamily="2" charset="2"/>
                <a:buChar char="§"/>
              </a:pP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Frequent measurement to </a:t>
              </a:r>
              <a:r>
                <a:rPr lang="en-US" alt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test network program </a:t>
              </a:r>
              <a:r>
                <a:rPr lang="en-US" alt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theory and ID inflection point</a:t>
              </a:r>
              <a:endParaRPr lang="en-US" alt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52400" y="5638800"/>
              <a:ext cx="2057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Implications for evaluation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517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640" y="303311"/>
            <a:ext cx="448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Complexity provides a different perspective on why things change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24790" y="3501906"/>
            <a:ext cx="8843010" cy="1908215"/>
            <a:chOff x="224790" y="3076813"/>
            <a:chExt cx="8843010" cy="1908215"/>
          </a:xfrm>
        </p:grpSpPr>
        <p:sp>
          <p:nvSpPr>
            <p:cNvPr id="5" name="Rectangle 4"/>
            <p:cNvSpPr/>
            <p:nvPr/>
          </p:nvSpPr>
          <p:spPr>
            <a:xfrm>
              <a:off x="2667000" y="3076813"/>
              <a:ext cx="6400800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Specify relationships 1:1, 1:many, many:1, and many:many </a:t>
              </a: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Assume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that individual units of analysis do not matter </a:t>
              </a: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Assume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that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 good methodology we can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measure the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relationships. </a:t>
              </a: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We bow at the alter of the general linear model y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= Xβ +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</a:t>
              </a: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good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sampling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and measurement, we can trust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statistics</a:t>
              </a: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We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 everything we can to get good estimates of means and variances</a:t>
              </a: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This is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one of the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greatest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intellectual triumphs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since the Enlightenment 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24790" y="3076813"/>
              <a:ext cx="23660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How do we do things now?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24790" y="1520865"/>
            <a:ext cx="7418070" cy="1374735"/>
            <a:chOff x="224790" y="1151631"/>
            <a:chExt cx="7418070" cy="1374735"/>
          </a:xfrm>
        </p:grpSpPr>
        <p:sp>
          <p:nvSpPr>
            <p:cNvPr id="7" name="Rectangle 6"/>
            <p:cNvSpPr/>
            <p:nvPr/>
          </p:nvSpPr>
          <p:spPr>
            <a:xfrm>
              <a:off x="2667000" y="1151631"/>
              <a:ext cx="4975860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 alternate view of change</a:t>
              </a: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important insight from complexity</a:t>
              </a: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Makes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us think about program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theory in a different way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Maybe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 most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interesting topic today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285750" indent="-285750">
                <a:spcBef>
                  <a:spcPts val="200"/>
                </a:spcBef>
                <a:spcAft>
                  <a:spcPts val="200"/>
                </a:spcAft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Certainly </a:t>
              </a:r>
              <a:r>
                <a:rPr lang="en-US" sz="14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 most useless in practical </a:t>
              </a:r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terms            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24790" y="1151631"/>
              <a:ext cx="1127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Emergence</a:t>
              </a:r>
              <a:endPara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250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810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Emergence provides a different view of causation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283023"/>
            <a:ext cx="4240751" cy="2819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4800" y="2334161"/>
            <a:ext cx="403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Beehives are a good example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Bees are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stupid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central beehive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 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Bees only follow a few simple rules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collective action you get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beehives 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861536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Arising of novel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coherent structures, patterns and properties during the process of self-organization in complex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systems 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wikipedia.org/wiki/Emergence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1860" y="4810035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Emergence cannot be explained in terms of means and variances</a:t>
            </a:r>
          </a:p>
        </p:txBody>
      </p:sp>
    </p:spTree>
    <p:extLst>
      <p:ext uri="{BB962C8B-B14F-4D97-AF65-F5344CB8AC3E}">
        <p14:creationId xmlns:p14="http://schemas.microsoft.com/office/powerpoint/2010/main" val="454324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3048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about the kinds of things we evaluate?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007904"/>
            <a:ext cx="4572000" cy="2072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</a:t>
            </a:r>
            <a:endParaRPr lang="en-US" sz="16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Classrooms?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clinics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County governments?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Emergence has been shown in a very wide range of human and social behavior.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 Net Logo library for many juicy examples  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029200" y="381000"/>
            <a:ext cx="3429000" cy="2437598"/>
            <a:chOff x="5895974" y="199041"/>
            <a:chExt cx="3053716" cy="2029004"/>
          </a:xfrm>
        </p:grpSpPr>
        <p:pic>
          <p:nvPicPr>
            <p:cNvPr id="13315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780"/>
            <a:stretch/>
          </p:blipFill>
          <p:spPr bwMode="auto">
            <a:xfrm>
              <a:off x="7301865" y="199041"/>
              <a:ext cx="1647825" cy="1895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3043"/>
            <a:stretch/>
          </p:blipFill>
          <p:spPr bwMode="auto">
            <a:xfrm>
              <a:off x="5895974" y="199041"/>
              <a:ext cx="1647825" cy="202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ectangle 9"/>
          <p:cNvSpPr/>
          <p:nvPr/>
        </p:nvSpPr>
        <p:spPr>
          <a:xfrm>
            <a:off x="381000" y="3547646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Here is one of those examples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3858161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Drop families into cyber world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2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neighbors are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color,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Otherwise, move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other factors, e.g. bank lending, friendships, real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estate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Neighborhood segregates</a:t>
            </a:r>
          </a:p>
        </p:txBody>
      </p:sp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967932"/>
            <a:ext cx="3746642" cy="373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V="1">
            <a:off x="4770120" y="627966"/>
            <a:ext cx="563880" cy="2267634"/>
          </a:xfrm>
          <a:prstGeom prst="straightConnector1">
            <a:avLst/>
          </a:prstGeom>
          <a:ln w="158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505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4600" y="1571923"/>
            <a:ext cx="64770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Humility. It builds character to believe that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programs might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 in a radically different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ways 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Consider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agents when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developing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theory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E.g. in an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educational innovation, who are the agents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pPr marL="631825" lvl="1" indent="-288925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Students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</a:t>
            </a:r>
            <a:endParaRPr lang="en-US" sz="16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1" indent="-288925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Teachers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</a:t>
            </a:r>
            <a:endParaRPr lang="en-US" sz="16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1" indent="-288925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Classrooms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</a:t>
            </a:r>
            <a:endParaRPr lang="en-US" sz="16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1" indent="-288925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Whole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schools? </a:t>
            </a:r>
            <a:endParaRPr lang="en-US" sz="16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1825" lvl="1" indent="-288925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Would lead to some worthwhile questions. E.g.</a:t>
            </a:r>
          </a:p>
          <a:p>
            <a:pPr marL="1089025" lvl="2" indent="-288925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are the ways a classroom can change? </a:t>
            </a:r>
          </a:p>
          <a:p>
            <a:pPr marL="1089025" lvl="2" indent="-288925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it changed, what are the reactions that other classrooms have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571923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Outside of computer simulation, how can we use this?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377845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practical uses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1380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1524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 </a:t>
            </a:r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disclaimer and summary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2104072"/>
            <a:ext cx="822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I’m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trying to convert anyone into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complexity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devotees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 of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evaluation we do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works with traditional approaches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we are often dissatisfied with our ability to do work improve the social condition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 when programs don’t or can’t recognize complexity, evaluators can use complexity to make a </a:t>
            </a:r>
            <a:r>
              <a:rPr lang="en-US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difference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54479"/>
            <a:ext cx="228877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574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1524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resources to show how I think about these things</a:t>
            </a:r>
            <a:endParaRPr lang="en-US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028" y="152400"/>
            <a:ext cx="2288772" cy="1066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143000"/>
            <a:ext cx="7696200" cy="526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</a:t>
            </a:r>
          </a:p>
          <a:p>
            <a:pPr lvl="1">
              <a:spcBef>
                <a:spcPts val="100"/>
              </a:spcBef>
              <a:spcAft>
                <a:spcPts val="100"/>
              </a:spcAft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Face of Uncertainty: Anticipating Surprise and Responding to the 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Inevitable Jonathan A. Morell Guilford, 2010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sz="1400" u="sng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Blog posts </a:t>
            </a:r>
            <a:r>
              <a:rPr lang="en-US" sz="1400" u="sng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400" u="sng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</a:t>
            </a:r>
            <a:r>
              <a:rPr lang="en-US" sz="1400" u="sng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://evaluationuncertainty.com</a:t>
            </a:r>
            <a:r>
              <a:rPr lang="en-US" sz="1400" u="sng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/</a:t>
            </a:r>
            <a:r>
              <a:rPr lang="en-US" sz="1400" u="sng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Depicting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Complexity in 2-D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Complexity is about stability and predictability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evaluate complex health interventions?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Matching management systems to system behavior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rolling conversation about the “Agreement x Certainty” 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space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Drawing on Complexity to do Hands-on Evaluation Parts 1, 2, and 3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Complex System Perspective on Program Scale-up and Replication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think about when observing programs from a systems 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perspective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Timelines, Critical Incidents and Systems: A Nice Way to Understand 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Programs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Case Study Example for Workshop 18: Systems as Program Theory and as Methodology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Understanding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sustainability – systems as a framework, thermodynamics as a metaphor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Law Versus Symmetrical Distributions — Implications for Policy Recommendations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the relationship between path dependence and system stability? With explanation of why I care.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Simple, Complicated, Complex and Chaotic VS. Complexity Science. Jonny finally resolved his confusion</a:t>
            </a:r>
          </a:p>
          <a:p>
            <a:pPr marL="171450" indent="-171450"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 evolutionary biology view to connect the intellectual development of evaluation and the development of the evaluation </a:t>
            </a:r>
            <a:r>
              <a:rPr lang="en-US" sz="1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community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512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4140</TotalTime>
  <Words>2433</Words>
  <Application>Microsoft Office PowerPoint</Application>
  <PresentationFormat>On-screen Show (4:3)</PresentationFormat>
  <Paragraphs>381</Paragraphs>
  <Slides>30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Jonny</dc:creator>
  <cp:lastModifiedBy>Jonny</cp:lastModifiedBy>
  <cp:revision>336</cp:revision>
  <cp:lastPrinted>2015-05-18T23:10:59Z</cp:lastPrinted>
  <dcterms:created xsi:type="dcterms:W3CDTF">2015-04-26T23:15:29Z</dcterms:created>
  <dcterms:modified xsi:type="dcterms:W3CDTF">2016-05-30T00:23:35Z</dcterms:modified>
</cp:coreProperties>
</file>